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notesMasterIdLst>
    <p:notesMasterId r:id="rId27"/>
  </p:notesMasterIdLst>
  <p:sldIdLst>
    <p:sldId id="256" r:id="rId2"/>
    <p:sldId id="463" r:id="rId3"/>
    <p:sldId id="543" r:id="rId4"/>
    <p:sldId id="518" r:id="rId5"/>
    <p:sldId id="519" r:id="rId6"/>
    <p:sldId id="520" r:id="rId7"/>
    <p:sldId id="544" r:id="rId8"/>
    <p:sldId id="545" r:id="rId9"/>
    <p:sldId id="528" r:id="rId10"/>
    <p:sldId id="546" r:id="rId11"/>
    <p:sldId id="521" r:id="rId12"/>
    <p:sldId id="522" r:id="rId13"/>
    <p:sldId id="523" r:id="rId14"/>
    <p:sldId id="524" r:id="rId15"/>
    <p:sldId id="547" r:id="rId16"/>
    <p:sldId id="530" r:id="rId17"/>
    <p:sldId id="548" r:id="rId18"/>
    <p:sldId id="549" r:id="rId19"/>
    <p:sldId id="531" r:id="rId20"/>
    <p:sldId id="477" r:id="rId21"/>
    <p:sldId id="399" r:id="rId22"/>
    <p:sldId id="409" r:id="rId23"/>
    <p:sldId id="481" r:id="rId24"/>
    <p:sldId id="482" r:id="rId25"/>
    <p:sldId id="507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785" autoAdjust="0"/>
    <p:restoredTop sz="94465" autoAdjust="0"/>
  </p:normalViewPr>
  <p:slideViewPr>
    <p:cSldViewPr snapToGrid="0">
      <p:cViewPr varScale="1">
        <p:scale>
          <a:sx n="78" d="100"/>
          <a:sy n="78" d="100"/>
        </p:scale>
        <p:origin x="121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F2A06D-4991-4208-8C88-4E8BAD69A8B8}" type="datetimeFigureOut">
              <a:rPr lang="en-US" smtClean="0"/>
              <a:t>3/2/2023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01775E-EDE2-4DE5-A02D-A8BD8C6F6A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22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6056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01775E-EDE2-4DE5-A02D-A8BD8C6F6AC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30345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9630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3/2/2023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0371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3/2/2023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653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3/2/2023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5462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386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3/2/2023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728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3/2/2023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343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3/2/2023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466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3/2/2023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291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3/2/2023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957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3/2/2023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605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3/2/2023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102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3/2/2023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620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6E0DA5-0C76-4851-AA82-0B75261F9EB4}" type="datetimeFigureOut">
              <a:rPr lang="en-US" smtClean="0"/>
              <a:t>3/2/2023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85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github.com/soyuztechnologies/Nvidia_Ui5_Fiori_Feb1/blob/master/Day%2013/Create_Update&amp;Delete%20ProductSet/CreateEntity(Post%20call).txt" TargetMode="Externa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github.com/soyuztechnologies/Nvidia_Ui5_Fiori_Feb1/blob/master/Day%2013/Create_Update&amp;Delete%20ProductSet/UpdateEntity.txt" TargetMode="External"/><Relationship Id="rId5" Type="http://schemas.openxmlformats.org/officeDocument/2006/relationships/hyperlink" Target="https://github.com/soyuztechnologies/Nvidia_Ui5_Fiori_Feb1/blob/master/Day%2013/Create_Update&amp;Delete%20ProductSet/DeleteEntity.txt" TargetMode="External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ithub.com/soyuztechnologies/Nvidia_Ui5_Fiori_Feb1/blob/master/Day%2013/SupplierSet/GetSupplierEntity.txt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jpeg"/><Relationship Id="rId3" Type="http://schemas.openxmlformats.org/officeDocument/2006/relationships/image" Target="../media/image37.jpeg"/><Relationship Id="rId7" Type="http://schemas.openxmlformats.org/officeDocument/2006/relationships/image" Target="../media/image41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0.tiff"/><Relationship Id="rId5" Type="http://schemas.openxmlformats.org/officeDocument/2006/relationships/image" Target="../media/image39.tiff"/><Relationship Id="rId10" Type="http://schemas.openxmlformats.org/officeDocument/2006/relationships/image" Target="../media/image2.png"/><Relationship Id="rId4" Type="http://schemas.openxmlformats.org/officeDocument/2006/relationships/image" Target="../media/image38.tiff"/><Relationship Id="rId9" Type="http://schemas.openxmlformats.org/officeDocument/2006/relationships/hyperlink" Target="https://anubhavtrainings.com/" TargetMode="Externa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43.jpg"/><Relationship Id="rId7" Type="http://schemas.openxmlformats.org/officeDocument/2006/relationships/image" Target="../media/image45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44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46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github.com/soyuztechnologies/Nvidia_Ui5_Fiori_Feb1/blob/master/Day%2012/GetEntitySet.txt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hyperlink" Target="https://github.com/soyuztechnologies/Nvidia_Ui5_Fiori_Feb1/blob/master/Day%2012/GETEntity%20(Single%20Record)%20Method.txt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ostman.com/downloads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8915400 w 12192000"/>
              <a:gd name="connsiteY2" fmla="*/ 4593771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8915400" y="4593771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7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2712" y="291830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pc="-150" dirty="0">
                <a:solidFill>
                  <a:schemeClr val="bg1"/>
                </a:solidFill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8355" y="5017269"/>
            <a:ext cx="1863645" cy="184073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7491" y="3579798"/>
            <a:ext cx="6629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spc="-150" dirty="0">
                <a:solidFill>
                  <a:schemeClr val="bg1"/>
                </a:solidFill>
                <a:latin typeface="Cooper Black" panose="0208090404030B020404" pitchFamily="18" charset="0"/>
              </a:rPr>
              <a:t>Day – 9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9AD5CA-C2E2-40A6-8CE6-90DA460ACF0D}"/>
              </a:ext>
            </a:extLst>
          </p:cNvPr>
          <p:cNvSpPr txBox="1"/>
          <p:nvPr/>
        </p:nvSpPr>
        <p:spPr>
          <a:xfrm>
            <a:off x="122712" y="154049"/>
            <a:ext cx="1166400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cap="all" spc="-150" dirty="0">
                <a:solidFill>
                  <a:schemeClr val="accent3"/>
                </a:solidFill>
              </a:rPr>
              <a:t>SAP </a:t>
            </a:r>
            <a:r>
              <a:rPr lang="en-US" sz="5400" b="1" dirty="0">
                <a:solidFill>
                  <a:schemeClr val="accent3"/>
                </a:solidFill>
              </a:rPr>
              <a:t>UI5 &amp; FIORI with OData TRAINING using BAS</a:t>
            </a:r>
          </a:p>
        </p:txBody>
      </p:sp>
    </p:spTree>
    <p:extLst>
      <p:ext uri="{BB962C8B-B14F-4D97-AF65-F5344CB8AC3E}">
        <p14:creationId xmlns:p14="http://schemas.microsoft.com/office/powerpoint/2010/main" val="698128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Setting Basic Auth in Postman 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5" y="779090"/>
            <a:ext cx="3894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1: Go to the </a:t>
            </a:r>
            <a:r>
              <a:rPr lang="en-US" b="1" dirty="0">
                <a:solidFill>
                  <a:schemeClr val="accent6"/>
                </a:solidFill>
              </a:rPr>
              <a:t>Authorization</a:t>
            </a:r>
            <a:r>
              <a:rPr lang="en-US" dirty="0"/>
              <a:t> section.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8708D5-BE86-4AE5-91E8-794BC682F4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764" y="1239457"/>
            <a:ext cx="2743259" cy="99882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3911D6D-CE2F-4166-882A-32AF4A1C2A0E}"/>
              </a:ext>
            </a:extLst>
          </p:cNvPr>
          <p:cNvSpPr txBox="1"/>
          <p:nvPr/>
        </p:nvSpPr>
        <p:spPr>
          <a:xfrm>
            <a:off x="261764" y="2417390"/>
            <a:ext cx="3312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2: Select </a:t>
            </a:r>
            <a:r>
              <a:rPr lang="en-US" b="1" dirty="0">
                <a:solidFill>
                  <a:schemeClr val="accent6"/>
                </a:solidFill>
              </a:rPr>
              <a:t>Basic Auth</a:t>
            </a:r>
            <a:r>
              <a:rPr lang="en-US" dirty="0">
                <a:solidFill>
                  <a:schemeClr val="accent6"/>
                </a:solidFill>
              </a:rPr>
              <a:t> </a:t>
            </a:r>
            <a:r>
              <a:rPr lang="en-US" dirty="0"/>
              <a:t>as Type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FD1830C-F4F5-4322-9EBF-D6A2BA01E7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764" y="3000252"/>
            <a:ext cx="3059789" cy="3425557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B01DC08-F16D-4597-B5A5-8F92504820D0}"/>
              </a:ext>
            </a:extLst>
          </p:cNvPr>
          <p:cNvCxnSpPr>
            <a:cxnSpLocks/>
          </p:cNvCxnSpPr>
          <p:nvPr/>
        </p:nvCxnSpPr>
        <p:spPr>
          <a:xfrm>
            <a:off x="4592782" y="696191"/>
            <a:ext cx="0" cy="59431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4D403FA-1846-44E2-97A2-21032BD32B10}"/>
              </a:ext>
            </a:extLst>
          </p:cNvPr>
          <p:cNvSpPr txBox="1"/>
          <p:nvPr/>
        </p:nvSpPr>
        <p:spPr>
          <a:xfrm>
            <a:off x="4592782" y="779090"/>
            <a:ext cx="6787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3: Set the Username and Password.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E2BC205-A82A-47F4-AEE2-2C9E18321E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5702" y="1231321"/>
            <a:ext cx="6119578" cy="149824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43EA730-8E4F-4CBD-BB12-DA7D7C60A8AB}"/>
              </a:ext>
            </a:extLst>
          </p:cNvPr>
          <p:cNvSpPr txBox="1"/>
          <p:nvPr/>
        </p:nvSpPr>
        <p:spPr>
          <a:xfrm>
            <a:off x="4641688" y="2968538"/>
            <a:ext cx="6787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4: Save.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65ED1EE-60C4-4224-B45B-42D45F5300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5702" y="3520131"/>
            <a:ext cx="6449028" cy="2456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1297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3" y="188641"/>
            <a:ext cx="10118755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IN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+mn-ea"/>
                <a:cs typeface="+mn-cs"/>
              </a:rPr>
              <a:t>Building </a:t>
            </a:r>
            <a:r>
              <a:rPr lang="en-IN" sz="3600" dirty="0">
                <a:solidFill>
                  <a:prstClr val="black"/>
                </a:solidFill>
                <a:latin typeface="Cooper Black" panose="0208090404030B020404" pitchFamily="18" charset="0"/>
                <a:ea typeface="+mn-ea"/>
                <a:cs typeface="+mn-cs"/>
              </a:rPr>
              <a:t>Create</a:t>
            </a:r>
            <a:r>
              <a:rPr kumimoji="0" lang="en-IN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+mn-ea"/>
                <a:cs typeface="+mn-cs"/>
              </a:rPr>
              <a:t>Entity</a:t>
            </a:r>
            <a:r>
              <a:rPr lang="en-IN" sz="3600" dirty="0">
                <a:solidFill>
                  <a:prstClr val="black"/>
                </a:solidFill>
                <a:latin typeface="Cooper Black" panose="0208090404030B020404" pitchFamily="18" charset="0"/>
                <a:ea typeface="+mn-ea"/>
                <a:cs typeface="+mn-cs"/>
              </a:rPr>
              <a:t>(POST)</a:t>
            </a:r>
            <a:r>
              <a:rPr kumimoji="0" lang="en-IN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+mn-ea"/>
                <a:cs typeface="+mn-cs"/>
              </a:rPr>
              <a:t> Method</a:t>
            </a:r>
          </a:p>
          <a:p>
            <a:endParaRPr lang="en-US" sz="3600" dirty="0">
              <a:latin typeface="Cooper Black" panose="0208090404030B020404" pitchFamily="18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 pitchFamily="34" charset="0"/>
              </a:rPr>
              <a:t>To implement the Create operation in our odata service, go to DPC Extension class of over service and redefine the method  PRODUCTSET_CREATE_ENTITY 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F6FB20-C82E-4F1B-B70B-0C5F36FBF9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867" r="15538" b="5633"/>
          <a:stretch/>
        </p:blipFill>
        <p:spPr>
          <a:xfrm>
            <a:off x="261762" y="1634435"/>
            <a:ext cx="5289827" cy="39486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0DA8942-661F-46ED-BA50-3EC409BCFC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0408" y="1634435"/>
            <a:ext cx="5289827" cy="4027247"/>
          </a:xfrm>
          <a:prstGeom prst="rect">
            <a:avLst/>
          </a:prstGeom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3909DDF9-B92D-4B24-AB05-24758CD14CC7}"/>
              </a:ext>
            </a:extLst>
          </p:cNvPr>
          <p:cNvSpPr/>
          <p:nvPr/>
        </p:nvSpPr>
        <p:spPr>
          <a:xfrm>
            <a:off x="5777802" y="3512127"/>
            <a:ext cx="720974" cy="4067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E394AF-30B0-4476-B1B5-3FEF035E3B6E}"/>
              </a:ext>
            </a:extLst>
          </p:cNvPr>
          <p:cNvSpPr txBox="1"/>
          <p:nvPr/>
        </p:nvSpPr>
        <p:spPr>
          <a:xfrm>
            <a:off x="384464" y="6068291"/>
            <a:ext cx="47000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Code for PRODUCTSET_CREATE_ENTITY:</a:t>
            </a:r>
            <a:r>
              <a:rPr lang="en-US" dirty="0"/>
              <a:t> </a:t>
            </a:r>
            <a:r>
              <a:rPr lang="en-US" dirty="0">
                <a:hlinkClick r:id="rId5"/>
              </a:rPr>
              <a:t>CreateProductEntity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30902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18914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b="0" i="0" dirty="0">
                <a:effectLst/>
                <a:latin typeface="Cooper Black" panose="0208090404030B020404" pitchFamily="18" charset="0"/>
              </a:rPr>
              <a:t>Testing Create Method at Sap Gateway client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Step:1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Go to sap service maintance(tcode-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/iwfnd/maint_service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) and search for the service and then select the service and click on the sap gateway client</a:t>
            </a:r>
            <a:endParaRPr kumimoji="0" lang="en-IN" sz="1800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2BF6E93-6467-4D37-8AF4-5B167D994F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763" y="1967130"/>
            <a:ext cx="5150745" cy="33530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1A99DFA-D60D-4C7D-A426-8D3EEEF318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6331" y="1967129"/>
            <a:ext cx="5284677" cy="3353015"/>
          </a:xfrm>
          <a:prstGeom prst="rect">
            <a:avLst/>
          </a:prstGeom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C1374CE9-0B53-4F2E-9A2B-634268F8FBDD}"/>
              </a:ext>
            </a:extLst>
          </p:cNvPr>
          <p:cNvSpPr/>
          <p:nvPr/>
        </p:nvSpPr>
        <p:spPr>
          <a:xfrm>
            <a:off x="5551633" y="3371850"/>
            <a:ext cx="945572" cy="3429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4443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8196436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Testing Create Method Continue…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Step:2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Go to sap service maintance(tcode-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/iwfnd/maint_service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) and search for the service and then select the service and click on the sap gateway client</a:t>
            </a:r>
            <a:endParaRPr kumimoji="0" lang="en-IN" sz="1800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0CCECD6-2B2B-4317-A199-54782F18F6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764" y="2014293"/>
            <a:ext cx="5632481" cy="40646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7315C22-07EB-421E-8C75-D990FC0F50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9127" y="2014293"/>
            <a:ext cx="4261109" cy="4396841"/>
          </a:xfrm>
          <a:prstGeom prst="rect">
            <a:avLst/>
          </a:prstGeom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703FA2C6-756C-42A1-8B1E-D3D03132F1C2}"/>
              </a:ext>
            </a:extLst>
          </p:cNvPr>
          <p:cNvSpPr/>
          <p:nvPr/>
        </p:nvSpPr>
        <p:spPr>
          <a:xfrm>
            <a:off x="6061136" y="3709555"/>
            <a:ext cx="1406236" cy="4052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3998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3" y="188641"/>
            <a:ext cx="8113309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Testing Create Method Continue…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Step:3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Perform a getEntity in the Product set to get the payload to post (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/sap/opu/odata/sap/Z_FIRST_SRV/ProductSet('HT-1000')?$format=json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) and then clean the data and modify the payload as new.</a:t>
            </a:r>
            <a:endParaRPr kumimoji="0" lang="en-IN" sz="1800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707A2D-46DA-4C97-AA59-827D8C0099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764" y="2057016"/>
            <a:ext cx="5315773" cy="3824238"/>
          </a:xfrm>
          <a:prstGeom prst="rect">
            <a:avLst/>
          </a:prstGeom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9D213D4A-6D41-4AEC-BA1C-6B9B03B60D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0782" y="2057016"/>
            <a:ext cx="4679454" cy="4017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A9233CE9-FF84-4EF9-B1FD-7EBAEC295C06}"/>
              </a:ext>
            </a:extLst>
          </p:cNvPr>
          <p:cNvSpPr/>
          <p:nvPr/>
        </p:nvSpPr>
        <p:spPr>
          <a:xfrm>
            <a:off x="5668983" y="3782291"/>
            <a:ext cx="1506681" cy="3429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7500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3" y="188641"/>
            <a:ext cx="8279563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Testing Create Method Continue…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Step:4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send the post request at (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/sap/opu/odata/sap/Z_FIRST_SRV/ProductSet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)</a:t>
            </a:r>
            <a:endParaRPr kumimoji="0" lang="en-IN" sz="1800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90AEDAC-0761-44A7-981C-553FAA1910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764" y="1213961"/>
            <a:ext cx="11443855" cy="462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946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18914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Setting the Payload for POST and PUT request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5" y="779090"/>
            <a:ext cx="2865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1: Go to Body Section.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10C7EE-5168-4105-A6A0-65FC285226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764" y="1148422"/>
            <a:ext cx="4397306" cy="156360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DA8EB7E-C3D7-4D13-9355-49953CF3E35B}"/>
              </a:ext>
            </a:extLst>
          </p:cNvPr>
          <p:cNvSpPr txBox="1"/>
          <p:nvPr/>
        </p:nvSpPr>
        <p:spPr>
          <a:xfrm>
            <a:off x="261764" y="2712027"/>
            <a:ext cx="8715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2: Select the </a:t>
            </a:r>
            <a:r>
              <a:rPr lang="en-US" b="1" dirty="0"/>
              <a:t>raw </a:t>
            </a:r>
            <a:r>
              <a:rPr lang="en-US" dirty="0"/>
              <a:t>option form the radio button and then select the data type as JSON.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FEAD80F-600D-4884-9EA2-11333DCA3A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764" y="3081359"/>
            <a:ext cx="6900352" cy="3214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556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X-CSRF Token</a:t>
            </a:r>
            <a:endParaRPr lang="en-IN" sz="3600" b="0" i="0" dirty="0">
              <a:effectLst/>
              <a:latin typeface="Cooper Black" panose="0208090404030B020404" pitchFamily="18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i="0" dirty="0">
                <a:solidFill>
                  <a:srgbClr val="202124"/>
                </a:solidFill>
                <a:effectLst/>
              </a:rPr>
              <a:t>A CSRF Token is a secret, unique and unpredictable value a server-side application generates in order to protect CSRF vulnerable resources.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i="0" dirty="0">
                <a:solidFill>
                  <a:srgbClr val="202124"/>
                </a:solidFill>
                <a:effectLst/>
              </a:rPr>
              <a:t>The tokens are generated and submitted by the server-side application in a subsequent HTTP request made by the client.</a:t>
            </a:r>
            <a:endParaRPr kumimoji="0" lang="en-US" sz="1800" u="none" strike="noStrike" kern="1200" cap="none" spc="0" normalizeH="0" baseline="0" noProof="0" dirty="0">
              <a:ln>
                <a:noFill/>
              </a:ln>
              <a:solidFill>
                <a:srgbClr val="202124"/>
              </a:solidFill>
              <a:uLnTx/>
              <a:uFillTx/>
              <a:ea typeface="+mn-ea"/>
              <a:cs typeface="Calibri" panose="020F0502020204030204" pitchFamily="34" charset="0"/>
            </a:endParaRPr>
          </a:p>
          <a:p>
            <a:pPr marR="0" lvl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i="0" dirty="0">
                <a:solidFill>
                  <a:srgbClr val="202124"/>
                </a:solidFill>
                <a:effectLst/>
                <a:cs typeface="Calibri" panose="020F0502020204030204" pitchFamily="34" charset="0"/>
              </a:rPr>
              <a:t>Steps to Get the x-</a:t>
            </a:r>
            <a:r>
              <a:rPr lang="en-US" i="0" dirty="0" err="1">
                <a:solidFill>
                  <a:srgbClr val="202124"/>
                </a:solidFill>
                <a:effectLst/>
                <a:cs typeface="Calibri" panose="020F0502020204030204" pitchFamily="34" charset="0"/>
              </a:rPr>
              <a:t>csrf</a:t>
            </a:r>
            <a:r>
              <a:rPr lang="en-US" i="0" dirty="0">
                <a:solidFill>
                  <a:srgbClr val="202124"/>
                </a:solidFill>
                <a:effectLst/>
                <a:cs typeface="Calibri" panose="020F0502020204030204" pitchFamily="34" charset="0"/>
              </a:rPr>
              <a:t> token.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i="0" dirty="0">
                <a:solidFill>
                  <a:srgbClr val="202124"/>
                </a:solidFill>
                <a:effectLst/>
                <a:cs typeface="Calibri" panose="020F0502020204030204" pitchFamily="34" charset="0"/>
              </a:rPr>
              <a:t>To </a:t>
            </a:r>
            <a:r>
              <a:rPr lang="en-US" dirty="0">
                <a:solidFill>
                  <a:srgbClr val="202124"/>
                </a:solidFill>
                <a:cs typeface="Calibri" panose="020F0502020204030204" pitchFamily="34" charset="0"/>
              </a:rPr>
              <a:t>get the x-</a:t>
            </a:r>
            <a:r>
              <a:rPr lang="en-US" dirty="0" err="1">
                <a:solidFill>
                  <a:srgbClr val="202124"/>
                </a:solidFill>
                <a:cs typeface="Calibri" panose="020F0502020204030204" pitchFamily="34" charset="0"/>
              </a:rPr>
              <a:t>csrf</a:t>
            </a:r>
            <a:r>
              <a:rPr lang="en-US" dirty="0">
                <a:solidFill>
                  <a:srgbClr val="202124"/>
                </a:solidFill>
                <a:cs typeface="Calibri" panose="020F0502020204030204" pitchFamily="34" charset="0"/>
              </a:rPr>
              <a:t> token we need to pass the value of </a:t>
            </a:r>
            <a:r>
              <a:rPr lang="en-US" b="1" dirty="0">
                <a:solidFill>
                  <a:srgbClr val="202124"/>
                </a:solidFill>
                <a:cs typeface="Calibri" panose="020F0502020204030204" pitchFamily="34" charset="0"/>
              </a:rPr>
              <a:t>x-</a:t>
            </a:r>
            <a:r>
              <a:rPr lang="en-US" b="1" dirty="0" err="1">
                <a:solidFill>
                  <a:srgbClr val="202124"/>
                </a:solidFill>
                <a:cs typeface="Calibri" panose="020F0502020204030204" pitchFamily="34" charset="0"/>
              </a:rPr>
              <a:t>csrf</a:t>
            </a:r>
            <a:r>
              <a:rPr lang="en-US" b="1" dirty="0">
                <a:solidFill>
                  <a:srgbClr val="202124"/>
                </a:solidFill>
                <a:cs typeface="Calibri" panose="020F0502020204030204" pitchFamily="34" charset="0"/>
              </a:rPr>
              <a:t> token</a:t>
            </a:r>
            <a:r>
              <a:rPr lang="en-US" dirty="0">
                <a:solidFill>
                  <a:srgbClr val="202124"/>
                </a:solidFill>
                <a:cs typeface="Calibri" panose="020F0502020204030204" pitchFamily="34" charset="0"/>
              </a:rPr>
              <a:t> as </a:t>
            </a:r>
            <a:r>
              <a:rPr lang="en-US" b="1" dirty="0">
                <a:solidFill>
                  <a:srgbClr val="202124"/>
                </a:solidFill>
                <a:cs typeface="Calibri" panose="020F0502020204030204" pitchFamily="34" charset="0"/>
              </a:rPr>
              <a:t>fetch</a:t>
            </a:r>
            <a:r>
              <a:rPr lang="en-US" dirty="0">
                <a:solidFill>
                  <a:srgbClr val="202124"/>
                </a:solidFill>
                <a:cs typeface="Calibri" panose="020F0502020204030204" pitchFamily="34" charset="0"/>
              </a:rPr>
              <a:t> with the GET call.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i="0" dirty="0">
                <a:solidFill>
                  <a:srgbClr val="202124"/>
                </a:solidFill>
                <a:effectLst/>
                <a:cs typeface="Calibri" panose="020F0502020204030204" pitchFamily="34" charset="0"/>
              </a:rPr>
              <a:t>After ex</a:t>
            </a:r>
            <a:r>
              <a:rPr lang="en-US" dirty="0">
                <a:solidFill>
                  <a:srgbClr val="202124"/>
                </a:solidFill>
                <a:cs typeface="Calibri" panose="020F0502020204030204" pitchFamily="34" charset="0"/>
              </a:rPr>
              <a:t>ecuting the get call we will find the token in the </a:t>
            </a:r>
            <a:r>
              <a:rPr lang="en-US" b="1" dirty="0">
                <a:solidFill>
                  <a:srgbClr val="202124"/>
                </a:solidFill>
                <a:cs typeface="Calibri" panose="020F0502020204030204" pitchFamily="34" charset="0"/>
              </a:rPr>
              <a:t>Header </a:t>
            </a:r>
            <a:r>
              <a:rPr lang="en-US" dirty="0">
                <a:solidFill>
                  <a:srgbClr val="202124"/>
                </a:solidFill>
                <a:cs typeface="Calibri" panose="020F0502020204030204" pitchFamily="34" charset="0"/>
              </a:rPr>
              <a:t>Section of the </a:t>
            </a:r>
            <a:r>
              <a:rPr lang="en-US" b="1" dirty="0">
                <a:solidFill>
                  <a:srgbClr val="202124"/>
                </a:solidFill>
                <a:cs typeface="Calibri" panose="020F0502020204030204" pitchFamily="34" charset="0"/>
              </a:rPr>
              <a:t>Response.</a:t>
            </a:r>
            <a:endParaRPr lang="en-US" b="1" i="0" dirty="0">
              <a:solidFill>
                <a:srgbClr val="202124"/>
              </a:solidFill>
              <a:effectLst/>
              <a:cs typeface="Calibri" panose="020F0502020204030204" pitchFamily="34" charset="0"/>
            </a:endParaRPr>
          </a:p>
          <a:p>
            <a:pPr marR="0" lvl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IN" sz="18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6350E5-10C4-41E5-B5DC-7C36753519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904" y="2795733"/>
            <a:ext cx="5840024" cy="21459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0F7B041-418F-4781-9E24-8FB0A98DA7F0}"/>
              </a:ext>
            </a:extLst>
          </p:cNvPr>
          <p:cNvSpPr txBox="1"/>
          <p:nvPr/>
        </p:nvSpPr>
        <p:spPr>
          <a:xfrm>
            <a:off x="261764" y="4941686"/>
            <a:ext cx="7471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 In POST call we need to pass this value of x-</a:t>
            </a:r>
            <a:r>
              <a:rPr lang="en-US" dirty="0" err="1"/>
              <a:t>csrf</a:t>
            </a:r>
            <a:r>
              <a:rPr lang="en-US" dirty="0"/>
              <a:t> token in the header section.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B98DA5-5EDA-4292-B2CA-6F204039D5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5883" y="5369696"/>
            <a:ext cx="5774372" cy="1320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9518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3" y="188641"/>
            <a:ext cx="11386446" cy="105804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b="0" i="0" dirty="0">
                <a:effectLst/>
                <a:latin typeface="Cooper Black" panose="0208090404030B020404" pitchFamily="18" charset="0"/>
              </a:rPr>
              <a:t>Implementing DELETE and Update (PUT) method</a:t>
            </a:r>
          </a:p>
          <a:p>
            <a:endParaRPr lang="en-US" sz="3600" dirty="0">
              <a:latin typeface="Cooper Black" panose="0208090404030B020404" pitchFamily="18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3" y="1246681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We can implement the delete and update method in the corresponding DPC extension classes. </a:t>
            </a:r>
            <a:endParaRPr kumimoji="0" lang="en-IN" sz="1800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A6EEE1AB-531A-47AC-AD27-BBE9C8DD84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764" y="1787757"/>
            <a:ext cx="5235028" cy="4281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587772B4-AD23-44D5-A963-09DF88D34E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0377" y="1787757"/>
            <a:ext cx="5183029" cy="4338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B0E8A40-DDAB-4D55-963A-4475393920B9}"/>
              </a:ext>
            </a:extLst>
          </p:cNvPr>
          <p:cNvCxnSpPr/>
          <p:nvPr/>
        </p:nvCxnSpPr>
        <p:spPr>
          <a:xfrm>
            <a:off x="5922818" y="1734332"/>
            <a:ext cx="0" cy="45521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3052E42-10B7-4998-B10C-1FE6A0C6699C}"/>
              </a:ext>
            </a:extLst>
          </p:cNvPr>
          <p:cNvSpPr txBox="1"/>
          <p:nvPr/>
        </p:nvSpPr>
        <p:spPr>
          <a:xfrm>
            <a:off x="261763" y="6126580"/>
            <a:ext cx="48126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Code for PRODUCTSET_DELETE_ENTITY: </a:t>
            </a:r>
            <a:r>
              <a:rPr lang="en-US" dirty="0">
                <a:hlinkClick r:id="rId5"/>
              </a:rPr>
              <a:t>ProductSetDeleteEntity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3A98753-1B20-455C-80DC-0AF27944EDC8}"/>
              </a:ext>
            </a:extLst>
          </p:cNvPr>
          <p:cNvSpPr txBox="1"/>
          <p:nvPr/>
        </p:nvSpPr>
        <p:spPr>
          <a:xfrm>
            <a:off x="6122236" y="6069522"/>
            <a:ext cx="52584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Code for PRODUCTSET_UPDATE_ENTITY </a:t>
            </a:r>
            <a:r>
              <a:rPr lang="en-US" dirty="0"/>
              <a:t>: </a:t>
            </a:r>
            <a:r>
              <a:rPr lang="en-US" dirty="0">
                <a:hlinkClick r:id="rId6"/>
              </a:rPr>
              <a:t>ProductSetUpdateEntity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61238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9915906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Create Supplier Table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Create a Supplier entity Set in the Entity Type Section by following the steps used to create Product </a:t>
            </a:r>
            <a:r>
              <a:rPr lang="en-US" dirty="0" err="1"/>
              <a:t>entyity</a:t>
            </a:r>
            <a:r>
              <a:rPr lang="en-US" dirty="0"/>
              <a:t> Set.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85116A-1B1A-4FA6-84B2-FB7740B637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948" y="1187698"/>
            <a:ext cx="9815538" cy="240206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6C46E89-9839-4E6A-951E-375FE20A8548}"/>
              </a:ext>
            </a:extLst>
          </p:cNvPr>
          <p:cNvSpPr txBox="1"/>
          <p:nvPr/>
        </p:nvSpPr>
        <p:spPr>
          <a:xfrm>
            <a:off x="311948" y="3819163"/>
            <a:ext cx="1132473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Once the Entity sets are created, we can also implement the Get Entity for of Supplier Set in the same way as we have created for the Product Set.</a:t>
            </a:r>
          </a:p>
          <a:p>
            <a:endParaRPr lang="en-US" dirty="0"/>
          </a:p>
          <a:p>
            <a:r>
              <a:rPr lang="en-US" dirty="0">
                <a:solidFill>
                  <a:schemeClr val="accent6"/>
                </a:solidFill>
              </a:rPr>
              <a:t>Code to put in Supplier Set Get Entity:</a:t>
            </a:r>
          </a:p>
          <a:p>
            <a:r>
              <a:rPr lang="en-US" dirty="0">
                <a:hlinkClick r:id="rId4"/>
              </a:rPr>
              <a:t>SupplierSetGetEntity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6E4822-8F01-449B-BDA6-AAE7CFF74106}"/>
              </a:ext>
            </a:extLst>
          </p:cNvPr>
          <p:cNvSpPr txBox="1"/>
          <p:nvPr/>
        </p:nvSpPr>
        <p:spPr>
          <a:xfrm>
            <a:off x="10307782" y="1922318"/>
            <a:ext cx="1572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Supplier Set</a:t>
            </a:r>
          </a:p>
        </p:txBody>
      </p:sp>
    </p:spTree>
    <p:extLst>
      <p:ext uri="{BB962C8B-B14F-4D97-AF65-F5344CB8AC3E}">
        <p14:creationId xmlns:p14="http://schemas.microsoft.com/office/powerpoint/2010/main" val="1348567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620B393-B059-4008-BE9A-31AEBF787D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0042" y="779090"/>
            <a:ext cx="5353730" cy="5353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</a:rPr>
              <a:t>Agenda – Day 9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3A79EAA-1647-4107-B296-669CE3D2F38F}"/>
              </a:ext>
            </a:extLst>
          </p:cNvPr>
          <p:cNvSpPr txBox="1"/>
          <p:nvPr/>
        </p:nvSpPr>
        <p:spPr>
          <a:xfrm>
            <a:off x="638228" y="899721"/>
            <a:ext cx="535373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Building Get Entity set Method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Testing the Get Entity set Method in Browser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Building Get Entity method (Single Product)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Introduction to the Postman Tool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Setting the Authorization in Postman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Testing Get Entity and Entity set using Postman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Implementing Create in OData Service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Testing POST calls in the SAP Logon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Testing POST calls using postman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How to set payload in postman to test POST call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Introduction to x-</a:t>
            </a:r>
            <a:r>
              <a:rPr lang="en-US" sz="1600" dirty="0" err="1"/>
              <a:t>csrf</a:t>
            </a:r>
            <a:r>
              <a:rPr lang="en-US" sz="1600" dirty="0"/>
              <a:t>-token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Implementing Update and Delete in service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Adding Supplier Entity set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sp>
        <p:nvSpPr>
          <p:cNvPr id="9" name="Footer Placeholder 45">
            <a:extLst>
              <a:ext uri="{FF2B5EF4-FFF2-40B4-BE49-F238E27FC236}">
                <a16:creationId xmlns:a16="http://schemas.microsoft.com/office/drawing/2014/main" id="{51D77C38-BB47-4E3F-84A5-C28B21492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23218573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FF912B5-CB91-984A-A326-06D0A1B895C3}"/>
              </a:ext>
            </a:extLst>
          </p:cNvPr>
          <p:cNvSpPr/>
          <p:nvPr/>
        </p:nvSpPr>
        <p:spPr>
          <a:xfrm>
            <a:off x="-2415" y="-2412"/>
            <a:ext cx="12192001" cy="6858000"/>
          </a:xfrm>
          <a:prstGeom prst="roundRect">
            <a:avLst>
              <a:gd name="adj" fmla="val 0"/>
            </a:avLst>
          </a:prstGeom>
          <a:solidFill>
            <a:schemeClr val="tx2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415253-65BB-C843-B5D8-DB41A0DCD078}"/>
              </a:ext>
            </a:extLst>
          </p:cNvPr>
          <p:cNvSpPr/>
          <p:nvPr/>
        </p:nvSpPr>
        <p:spPr>
          <a:xfrm>
            <a:off x="4057611" y="3011089"/>
            <a:ext cx="407194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Day 9</a:t>
            </a:r>
          </a:p>
        </p:txBody>
      </p:sp>
    </p:spTree>
    <p:extLst>
      <p:ext uri="{BB962C8B-B14F-4D97-AF65-F5344CB8AC3E}">
        <p14:creationId xmlns:p14="http://schemas.microsoft.com/office/powerpoint/2010/main" val="39912433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Free Vector | Flat people with question marks background">
            <a:extLst>
              <a:ext uri="{FF2B5EF4-FFF2-40B4-BE49-F238E27FC236}">
                <a16:creationId xmlns:a16="http://schemas.microsoft.com/office/drawing/2014/main" id="{E158EC70-4769-4E41-A278-C90EC4E480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2246"/>
          <a:stretch/>
        </p:blipFill>
        <p:spPr bwMode="auto">
          <a:xfrm>
            <a:off x="1848418" y="648942"/>
            <a:ext cx="7599507" cy="590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94C3DB2-D47E-4B94-804B-87AF1FDEF86E}"/>
              </a:ext>
            </a:extLst>
          </p:cNvPr>
          <p:cNvSpPr txBox="1"/>
          <p:nvPr/>
        </p:nvSpPr>
        <p:spPr>
          <a:xfrm>
            <a:off x="4535055" y="1052946"/>
            <a:ext cx="5588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Questions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7951"/>
            <a:ext cx="716699" cy="707887"/>
          </a:xfrm>
          <a:prstGeom prst="rect">
            <a:avLst/>
          </a:prstGeom>
        </p:spPr>
      </p:pic>
      <p:sp>
        <p:nvSpPr>
          <p:cNvPr id="9" name="Footer Placeholder 45">
            <a:extLst>
              <a:ext uri="{FF2B5EF4-FFF2-40B4-BE49-F238E27FC236}">
                <a16:creationId xmlns:a16="http://schemas.microsoft.com/office/drawing/2014/main" id="{1E8E93DB-81E4-442B-B897-F70226371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13081182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Ski Jumping Arena - Free Presentation Templates">
            <a:extLst>
              <a:ext uri="{FF2B5EF4-FFF2-40B4-BE49-F238E27FC236}">
                <a16:creationId xmlns:a16="http://schemas.microsoft.com/office/drawing/2014/main" id="{B0D7E6A1-F72A-4F69-B4FB-A4ED7A0C6C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46" b="224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10833" y="356152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64" y="0"/>
            <a:ext cx="1977514" cy="19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08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3030278" y="2339163"/>
            <a:ext cx="9161718" cy="4518837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4877937"/>
          </a:xfrm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7" y="-1"/>
            <a:ext cx="12188826" cy="487793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3176" y="-10291"/>
            <a:ext cx="12187238" cy="4888227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350660" y="5992677"/>
            <a:ext cx="36361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Contact us today!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8180349" y="2925900"/>
            <a:ext cx="32302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5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 build the workforce of the future.</a:t>
            </a:r>
            <a:endParaRPr kumimoji="0" lang="en-US" sz="1200" b="0" i="0" u="none" strike="noStrike" kern="1200" cap="none" spc="5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1221995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825880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30,000+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4496601" y="311141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25000+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592" y="2279542"/>
            <a:ext cx="640226" cy="6402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6417" y="2272463"/>
            <a:ext cx="672103" cy="672103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685" y="691519"/>
            <a:ext cx="657267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We’re committed to empower you to be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Most Desirable Resource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350660" y="4998907"/>
            <a:ext cx="3901573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0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FREE WEBINARS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2741" y="2194371"/>
            <a:ext cx="852087" cy="852087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6519296" y="3369105"/>
            <a:ext cx="5612646" cy="3381741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4493739" y="5575313"/>
            <a:ext cx="2196807" cy="54749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4400880" y="5490869"/>
            <a:ext cx="2196807" cy="5474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4804221" y="5590861"/>
            <a:ext cx="1467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Enroll Now!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916" y="501199"/>
            <a:ext cx="1956681" cy="193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6076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8A4613-6F8A-40A2-B2DE-12F49D2C9098}"/>
              </a:ext>
            </a:extLst>
          </p:cNvPr>
          <p:cNvSpPr txBox="1"/>
          <p:nvPr/>
        </p:nvSpPr>
        <p:spPr>
          <a:xfrm>
            <a:off x="92365" y="180309"/>
            <a:ext cx="114623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8" y="826640"/>
            <a:ext cx="5727192" cy="34527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:a16="http://schemas.microsoft.com/office/drawing/2014/main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30" y="1061561"/>
            <a:ext cx="5956261" cy="333756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:a16="http://schemas.microsoft.com/office/drawing/2014/main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7" y="3132709"/>
            <a:ext cx="5727193" cy="35396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:a16="http://schemas.microsoft.com/office/drawing/2014/main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58" y="3340131"/>
            <a:ext cx="5998933" cy="330473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6475416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Title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Content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32168201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Hands-on: Creating First OData Service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Create your own first OData Service by following the steps written in the previous Slides.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A8B849-7D93-4FF2-80EF-FE179C0933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5725" y="1856309"/>
            <a:ext cx="7641981" cy="1979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6230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prstClr val="black"/>
                </a:solidFill>
                <a:latin typeface="Cooper Black" panose="0208090404030B020404" pitchFamily="18" charset="0"/>
              </a:rPr>
              <a:t>Runtime Artifacts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575194" cy="3138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914126"/>
            <a:r>
              <a:rPr lang="en-US" sz="1799" dirty="0">
                <a:solidFill>
                  <a:prstClr val="black"/>
                </a:solidFill>
                <a:latin typeface="Calibri"/>
              </a:rPr>
              <a:t>When we create a service there are 2 types of code which developer/system needs</a:t>
            </a:r>
          </a:p>
          <a:p>
            <a:pPr marL="342900" indent="-342900" algn="just" defTabSz="914126">
              <a:buAutoNum type="arabicPeriod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Metadata code – which serve metadata of the service, it will be generated by system automatically every time we change the service a new code will generate overwriting old code by SAP. This code is generated in MPC – model provider class</a:t>
            </a:r>
          </a:p>
          <a:p>
            <a:pPr lvl="1" algn="just" defTabSz="914126"/>
            <a:r>
              <a:rPr lang="en-US" b="1" dirty="0">
                <a:highlight>
                  <a:srgbClr val="FFFF00"/>
                </a:highlight>
              </a:rPr>
              <a:t>MPC</a:t>
            </a:r>
            <a:r>
              <a:rPr lang="en-US" dirty="0"/>
              <a:t> = Model Provider Class (metadata) = </a:t>
            </a:r>
            <a:r>
              <a:rPr lang="en-US" dirty="0">
                <a:highlight>
                  <a:srgbClr val="FFFF00"/>
                </a:highlight>
              </a:rPr>
              <a:t>where all the abap code will be generated which will have the code for metadata</a:t>
            </a:r>
            <a:endParaRPr lang="en-US" sz="1799" dirty="0">
              <a:solidFill>
                <a:prstClr val="black"/>
              </a:solidFill>
              <a:highlight>
                <a:srgbClr val="FFFF00"/>
              </a:highlight>
              <a:latin typeface="Calibri"/>
            </a:endParaRPr>
          </a:p>
          <a:p>
            <a:pPr marL="342900" indent="-342900" algn="just" defTabSz="914126">
              <a:buAutoNum type="arabicPeriod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Service Code – which is required as service implementation for performing CURDQ functionality. This code will be written by developer in a class called DPC = Data provider class.</a:t>
            </a:r>
          </a:p>
          <a:p>
            <a:pPr lvl="1" algn="just" defTabSz="914126"/>
            <a:r>
              <a:rPr lang="en-US" b="1" dirty="0">
                <a:highlight>
                  <a:srgbClr val="FFFF00"/>
                </a:highlight>
              </a:rPr>
              <a:t>DPC</a:t>
            </a:r>
            <a:r>
              <a:rPr lang="en-US" dirty="0"/>
              <a:t> = Data Provider Class (data operations CRUDQ) = </a:t>
            </a:r>
            <a:r>
              <a:rPr lang="en-US" dirty="0">
                <a:highlight>
                  <a:srgbClr val="FFFF00"/>
                </a:highlight>
              </a:rPr>
              <a:t>Contains all the implementation of CURDQ. It will get for each entityset 5 methods.</a:t>
            </a:r>
            <a:endParaRPr lang="en-US" sz="1799" dirty="0">
              <a:solidFill>
                <a:prstClr val="black"/>
              </a:solidFill>
              <a:highlight>
                <a:srgbClr val="FFFF00"/>
              </a:highlight>
              <a:latin typeface="Calibri"/>
            </a:endParaRPr>
          </a:p>
          <a:p>
            <a:pPr defTabSz="914126"/>
            <a:r>
              <a:rPr lang="en-US" sz="1799" dirty="0">
                <a:solidFill>
                  <a:prstClr val="black"/>
                </a:solidFill>
                <a:latin typeface="Calibri"/>
              </a:rPr>
              <a:t>What if a developer need to customize the SAP generated code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AD21484-BE02-44AE-854D-E10906F6C309}"/>
              </a:ext>
            </a:extLst>
          </p:cNvPr>
          <p:cNvGrpSpPr/>
          <p:nvPr/>
        </p:nvGrpSpPr>
        <p:grpSpPr>
          <a:xfrm>
            <a:off x="1264850" y="3940320"/>
            <a:ext cx="8728551" cy="2699019"/>
            <a:chOff x="182833" y="2905328"/>
            <a:chExt cx="10094966" cy="3423035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F057C8F-20BC-4144-9082-362D5F9CDFA8}"/>
                </a:ext>
              </a:extLst>
            </p:cNvPr>
            <p:cNvSpPr/>
            <p:nvPr/>
          </p:nvSpPr>
          <p:spPr>
            <a:xfrm>
              <a:off x="1701924" y="3068960"/>
              <a:ext cx="3168352" cy="1008112"/>
            </a:xfrm>
            <a:prstGeom prst="rect">
              <a:avLst/>
            </a:prstGeom>
            <a:solidFill>
              <a:srgbClr val="262767"/>
            </a:solidFill>
            <a:ln w="25400" cap="flat" cmpd="sng" algn="ctr">
              <a:solidFill>
                <a:srgbClr val="262767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Model provider class MPC class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7EBC801-453B-4C71-88A3-D642DF934921}"/>
                </a:ext>
              </a:extLst>
            </p:cNvPr>
            <p:cNvSpPr/>
            <p:nvPr/>
          </p:nvSpPr>
          <p:spPr>
            <a:xfrm>
              <a:off x="1165249" y="2905328"/>
              <a:ext cx="1080120" cy="432048"/>
            </a:xfrm>
            <a:prstGeom prst="ellipse">
              <a:avLst/>
            </a:prstGeom>
            <a:solidFill>
              <a:srgbClr val="00B0F0"/>
            </a:solidFill>
            <a:ln w="25400" cap="flat" cmpd="sng" algn="ctr">
              <a:solidFill>
                <a:srgbClr val="262767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SAP</a:t>
              </a:r>
            </a:p>
          </p:txBody>
        </p:sp>
        <p:sp>
          <p:nvSpPr>
            <p:cNvPr id="10" name="Flowchart: Summing Junction 9">
              <a:extLst>
                <a:ext uri="{FF2B5EF4-FFF2-40B4-BE49-F238E27FC236}">
                  <a16:creationId xmlns:a16="http://schemas.microsoft.com/office/drawing/2014/main" id="{03CA90C2-1D0A-4D03-B7A9-DADEF0D44C1F}"/>
                </a:ext>
              </a:extLst>
            </p:cNvPr>
            <p:cNvSpPr/>
            <p:nvPr/>
          </p:nvSpPr>
          <p:spPr>
            <a:xfrm>
              <a:off x="4518572" y="3717032"/>
              <a:ext cx="351704" cy="360040"/>
            </a:xfrm>
            <a:prstGeom prst="flowChartSummingJunction">
              <a:avLst/>
            </a:prstGeom>
            <a:solidFill>
              <a:srgbClr val="FF0000"/>
            </a:solidFill>
            <a:ln w="25400" cap="flat" cmpd="sng" algn="ctr">
              <a:solidFill>
                <a:srgbClr val="262767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EE3F4DB-8E97-4177-945D-330142A54279}"/>
                </a:ext>
              </a:extLst>
            </p:cNvPr>
            <p:cNvSpPr/>
            <p:nvPr/>
          </p:nvSpPr>
          <p:spPr>
            <a:xfrm>
              <a:off x="1701924" y="5158301"/>
              <a:ext cx="3168352" cy="1008112"/>
            </a:xfrm>
            <a:prstGeom prst="rect">
              <a:avLst/>
            </a:prstGeom>
            <a:solidFill>
              <a:srgbClr val="262767"/>
            </a:solidFill>
            <a:ln w="25400" cap="flat" cmpd="sng" algn="ctr">
              <a:solidFill>
                <a:srgbClr val="262767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MPC_EXT</a:t>
              </a:r>
            </a:p>
            <a:p>
              <a:pPr marL="0" marR="0" lvl="0" indent="0" algn="ctr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Here we should write our code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46A00299-8D3F-440F-B6D5-57FCAD55246B}"/>
                </a:ext>
              </a:extLst>
            </p:cNvPr>
            <p:cNvCxnSpPr>
              <a:cxnSpLocks/>
              <a:stCxn id="11" idx="0"/>
              <a:endCxn id="7" idx="2"/>
            </p:cNvCxnSpPr>
            <p:nvPr/>
          </p:nvCxnSpPr>
          <p:spPr>
            <a:xfrm flipV="1">
              <a:off x="3286100" y="4077072"/>
              <a:ext cx="0" cy="1081229"/>
            </a:xfrm>
            <a:prstGeom prst="straightConnector1">
              <a:avLst/>
            </a:prstGeom>
            <a:noFill/>
            <a:ln w="9525" cap="flat" cmpd="sng" algn="ctr">
              <a:solidFill>
                <a:srgbClr val="262767">
                  <a:shade val="95000"/>
                  <a:satMod val="105000"/>
                </a:srgbClr>
              </a:solidFill>
              <a:prstDash val="solid"/>
              <a:tailEnd type="triangle"/>
            </a:ln>
            <a:effectLst/>
          </p:spPr>
        </p:cxnSp>
        <p:sp>
          <p:nvSpPr>
            <p:cNvPr id="13" name="Star: 5 Points 12">
              <a:extLst>
                <a:ext uri="{FF2B5EF4-FFF2-40B4-BE49-F238E27FC236}">
                  <a16:creationId xmlns:a16="http://schemas.microsoft.com/office/drawing/2014/main" id="{E48B0858-C456-4A7C-AC71-62B1986F829A}"/>
                </a:ext>
              </a:extLst>
            </p:cNvPr>
            <p:cNvSpPr/>
            <p:nvPr/>
          </p:nvSpPr>
          <p:spPr>
            <a:xfrm>
              <a:off x="4230540" y="5815923"/>
              <a:ext cx="576064" cy="360040"/>
            </a:xfrm>
            <a:prstGeom prst="star5">
              <a:avLst/>
            </a:prstGeom>
            <a:solidFill>
              <a:srgbClr val="00B050"/>
            </a:solidFill>
            <a:ln w="25400" cap="flat" cmpd="sng" algn="ctr">
              <a:solidFill>
                <a:srgbClr val="262767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BEF584B-BDF8-440F-A6DC-0A5A46EBC940}"/>
                </a:ext>
              </a:extLst>
            </p:cNvPr>
            <p:cNvSpPr txBox="1"/>
            <p:nvPr/>
          </p:nvSpPr>
          <p:spPr>
            <a:xfrm>
              <a:off x="182833" y="3429000"/>
              <a:ext cx="1519091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8987"/>
              <a:r>
                <a:rPr lang="en-US" b="1" dirty="0">
                  <a:solidFill>
                    <a:prstClr val="black"/>
                  </a:solidFill>
                  <a:latin typeface="Segoe UI"/>
                </a:rPr>
                <a:t>Metadata</a:t>
              </a:r>
            </a:p>
            <a:p>
              <a:pPr defTabSz="1218987"/>
              <a:r>
                <a:rPr lang="en-US" sz="1200" b="1" dirty="0">
                  <a:solidFill>
                    <a:prstClr val="black"/>
                  </a:solidFill>
                  <a:latin typeface="Segoe UI"/>
                </a:rPr>
                <a:t>Types of entities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6BDD2B7-C1F5-4B07-ACF6-6ADD13D9080A}"/>
                </a:ext>
              </a:extLst>
            </p:cNvPr>
            <p:cNvSpPr/>
            <p:nvPr/>
          </p:nvSpPr>
          <p:spPr>
            <a:xfrm>
              <a:off x="6389367" y="3074577"/>
              <a:ext cx="3888432" cy="1011779"/>
            </a:xfrm>
            <a:prstGeom prst="rect">
              <a:avLst/>
            </a:prstGeom>
            <a:solidFill>
              <a:srgbClr val="262767"/>
            </a:solidFill>
            <a:ln w="25400" cap="flat" cmpd="sng" algn="ctr">
              <a:solidFill>
                <a:srgbClr val="262767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Data Provider class</a:t>
              </a:r>
            </a:p>
            <a:p>
              <a:pPr marL="0" marR="0" lvl="0" indent="0" algn="ctr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DPC class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167F32D-4CF3-465C-A256-0364C587A637}"/>
                </a:ext>
              </a:extLst>
            </p:cNvPr>
            <p:cNvSpPr/>
            <p:nvPr/>
          </p:nvSpPr>
          <p:spPr>
            <a:xfrm>
              <a:off x="6877072" y="5167851"/>
              <a:ext cx="3168352" cy="1008112"/>
            </a:xfrm>
            <a:prstGeom prst="rect">
              <a:avLst/>
            </a:prstGeom>
            <a:solidFill>
              <a:srgbClr val="262767"/>
            </a:solidFill>
            <a:ln w="25400" cap="flat" cmpd="sng" algn="ctr">
              <a:solidFill>
                <a:srgbClr val="262767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DPC_EXT</a:t>
              </a:r>
            </a:p>
            <a:p>
              <a:pPr marL="0" marR="0" lvl="0" indent="0" algn="ctr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CURD Functionality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0B6354DE-8C0C-41F6-8256-65E7422ECB87}"/>
                </a:ext>
              </a:extLst>
            </p:cNvPr>
            <p:cNvCxnSpPr>
              <a:cxnSpLocks/>
              <a:stCxn id="16" idx="0"/>
            </p:cNvCxnSpPr>
            <p:nvPr/>
          </p:nvCxnSpPr>
          <p:spPr>
            <a:xfrm flipV="1">
              <a:off x="8461248" y="4086622"/>
              <a:ext cx="0" cy="1081229"/>
            </a:xfrm>
            <a:prstGeom prst="straightConnector1">
              <a:avLst/>
            </a:prstGeom>
            <a:noFill/>
            <a:ln w="9525" cap="flat" cmpd="sng" algn="ctr">
              <a:solidFill>
                <a:srgbClr val="262767">
                  <a:shade val="95000"/>
                  <a:satMod val="105000"/>
                </a:srgbClr>
              </a:solidFill>
              <a:prstDash val="solid"/>
              <a:tailEnd type="triangle"/>
            </a:ln>
            <a:effectLst/>
          </p:spPr>
        </p:cxnSp>
        <p:sp>
          <p:nvSpPr>
            <p:cNvPr id="18" name="Star: 5 Points 17">
              <a:extLst>
                <a:ext uri="{FF2B5EF4-FFF2-40B4-BE49-F238E27FC236}">
                  <a16:creationId xmlns:a16="http://schemas.microsoft.com/office/drawing/2014/main" id="{6692332C-77E4-4D38-915A-320B3D7BE204}"/>
                </a:ext>
              </a:extLst>
            </p:cNvPr>
            <p:cNvSpPr/>
            <p:nvPr/>
          </p:nvSpPr>
          <p:spPr>
            <a:xfrm>
              <a:off x="4382940" y="5968323"/>
              <a:ext cx="576064" cy="360040"/>
            </a:xfrm>
            <a:prstGeom prst="star5">
              <a:avLst/>
            </a:prstGeom>
            <a:solidFill>
              <a:srgbClr val="00B050"/>
            </a:solidFill>
            <a:ln w="25400" cap="flat" cmpd="sng" algn="ctr">
              <a:solidFill>
                <a:srgbClr val="262767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EB346321-7E79-481E-9A53-C74B6C21413F}"/>
                </a:ext>
              </a:extLst>
            </p:cNvPr>
            <p:cNvSpPr/>
            <p:nvPr/>
          </p:nvSpPr>
          <p:spPr>
            <a:xfrm>
              <a:off x="4382940" y="4365104"/>
              <a:ext cx="3079621" cy="534309"/>
            </a:xfrm>
            <a:prstGeom prst="rect">
              <a:avLst/>
            </a:prstGeom>
            <a:solidFill>
              <a:srgbClr val="262767"/>
            </a:solidFill>
            <a:ln w="25400" cap="flat" cmpd="sng" algn="ctr">
              <a:solidFill>
                <a:srgbClr val="262767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PROJ_SRV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10059859-1F8A-4E92-AFDD-18DC60B3FB5E}"/>
              </a:ext>
            </a:extLst>
          </p:cNvPr>
          <p:cNvSpPr txBox="1"/>
          <p:nvPr/>
        </p:nvSpPr>
        <p:spPr>
          <a:xfrm>
            <a:off x="9993401" y="4703291"/>
            <a:ext cx="222061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Whenever a </a:t>
            </a:r>
            <a:r>
              <a:rPr lang="en-US" sz="1400" dirty="0" err="1"/>
              <a:t>entitySet</a:t>
            </a:r>
            <a:r>
              <a:rPr lang="en-US" sz="1400" dirty="0"/>
              <a:t> is created, in Each entity 5 methods will be created –</a:t>
            </a:r>
          </a:p>
          <a:p>
            <a:r>
              <a:rPr lang="en-US" sz="1400" dirty="0"/>
              <a:t>OBJECT_GET_ENTITYSET</a:t>
            </a:r>
          </a:p>
          <a:p>
            <a:r>
              <a:rPr lang="en-US" sz="1400" dirty="0"/>
              <a:t>OBJECT_GET_ENTITY</a:t>
            </a:r>
          </a:p>
          <a:p>
            <a:r>
              <a:rPr lang="en-US" sz="1400" dirty="0"/>
              <a:t>OBJECT_CREATE_ENTITY</a:t>
            </a:r>
          </a:p>
          <a:p>
            <a:r>
              <a:rPr lang="en-US" sz="1400" dirty="0"/>
              <a:t>OBJECT_UPDATE_ENTITY</a:t>
            </a:r>
          </a:p>
          <a:p>
            <a:r>
              <a:rPr lang="en-US" sz="1400" dirty="0"/>
              <a:t>OBJECT_DELETE_ENTITY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DD1F6BB6-320D-489D-8185-C6777DEC67D5}"/>
              </a:ext>
            </a:extLst>
          </p:cNvPr>
          <p:cNvCxnSpPr/>
          <p:nvPr/>
        </p:nvCxnSpPr>
        <p:spPr>
          <a:xfrm>
            <a:off x="9792479" y="5972175"/>
            <a:ext cx="3040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3142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18914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IN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+mn-ea"/>
                <a:cs typeface="+mn-cs"/>
              </a:rPr>
              <a:t>Building Get Entity Set Method for ProductSet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ProductSet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Get EntitySet method(with filter, top and skip) in DPC Extension  (Class Builder tcode-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se24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)</a:t>
            </a:r>
            <a:endParaRPr kumimoji="0" lang="en-IN" sz="1800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ECBB02-A318-4BDB-A665-A8893C67A6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871" y="1426866"/>
            <a:ext cx="3825582" cy="19695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18A748E-CF17-4CD5-8BFE-36868CADE80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381" r="29952" b="10997"/>
          <a:stretch/>
        </p:blipFill>
        <p:spPr>
          <a:xfrm>
            <a:off x="5545915" y="1420609"/>
            <a:ext cx="6049625" cy="337245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756E161-56DE-48E7-AD4D-F5091AA4C28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1122"/>
          <a:stretch/>
        </p:blipFill>
        <p:spPr>
          <a:xfrm>
            <a:off x="424871" y="3719139"/>
            <a:ext cx="4915441" cy="284769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F6BF3F09-91F0-4EBD-B3AF-3113B4311C73}"/>
              </a:ext>
            </a:extLst>
          </p:cNvPr>
          <p:cNvSpPr/>
          <p:nvPr/>
        </p:nvSpPr>
        <p:spPr>
          <a:xfrm>
            <a:off x="4456057" y="2225458"/>
            <a:ext cx="884255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697374-FCE0-4988-86EB-BBAFE5698772}"/>
              </a:ext>
            </a:extLst>
          </p:cNvPr>
          <p:cNvSpPr txBox="1"/>
          <p:nvPr/>
        </p:nvSpPr>
        <p:spPr>
          <a:xfrm>
            <a:off x="5545915" y="5142985"/>
            <a:ext cx="47435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After adding the code just activate the service.</a:t>
            </a:r>
          </a:p>
          <a:p>
            <a:r>
              <a:rPr lang="en-US" dirty="0">
                <a:solidFill>
                  <a:schemeClr val="accent6"/>
                </a:solidFill>
              </a:rPr>
              <a:t>Code for PRODUCTSET_GET_ENTITYSET:</a:t>
            </a:r>
          </a:p>
          <a:p>
            <a:r>
              <a:rPr lang="en-US" dirty="0">
                <a:hlinkClick r:id="rId6"/>
              </a:rPr>
              <a:t>GetEntitySet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52004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3" y="188641"/>
            <a:ext cx="10198571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dirty="0">
                <a:solidFill>
                  <a:prstClr val="black"/>
                </a:solidFill>
                <a:latin typeface="Cooper Black" panose="0208090404030B020404" pitchFamily="18" charset="0"/>
                <a:ea typeface="+mn-ea"/>
                <a:cs typeface="+mn-cs"/>
              </a:rPr>
              <a:t>Test the Get Entity Set in Browser</a:t>
            </a:r>
            <a:endParaRPr kumimoji="0" lang="en-IN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oper Black" panose="0208090404030B020404" pitchFamily="18" charset="0"/>
              <a:ea typeface="+mn-ea"/>
              <a:cs typeface="+mn-cs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Now enter the Tcode -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</a:t>
            </a:r>
            <a:r>
              <a:rPr lang="en-US" dirty="0">
                <a:solidFill>
                  <a:schemeClr val="accent6"/>
                </a:solidFill>
                <a:latin typeface="Calibri" panose="020F0502020204030204"/>
              </a:rPr>
              <a:t>n/iwfnd/maint_service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and, there search our service using the filter option.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Now select the service and press the Call Browser button to open it in the Browser window.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Just add </a:t>
            </a:r>
            <a:r>
              <a:rPr lang="en-US" dirty="0">
                <a:solidFill>
                  <a:schemeClr val="accent6"/>
                </a:solidFill>
                <a:latin typeface="Calibri" panose="020F0502020204030204"/>
              </a:rPr>
              <a:t>/ProductSet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at the end of the service to call the get product get entity set method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8DB59B-601D-49E2-BE5C-50821D9ADB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0448" b="11175"/>
          <a:stretch/>
        </p:blipFill>
        <p:spPr>
          <a:xfrm>
            <a:off x="398163" y="1742882"/>
            <a:ext cx="2757019" cy="21941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5DAEDCF-B7E7-48FF-A927-8411DBD3371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6159" b="14573"/>
          <a:stretch/>
        </p:blipFill>
        <p:spPr>
          <a:xfrm>
            <a:off x="398163" y="4353434"/>
            <a:ext cx="2757019" cy="1959945"/>
          </a:xfrm>
          <a:prstGeom prst="rect">
            <a:avLst/>
          </a:prstGeom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FE631925-8080-4B1E-A83B-E72BEAD68591}"/>
              </a:ext>
            </a:extLst>
          </p:cNvPr>
          <p:cNvSpPr/>
          <p:nvPr/>
        </p:nvSpPr>
        <p:spPr>
          <a:xfrm>
            <a:off x="3903909" y="3960585"/>
            <a:ext cx="1266092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Arrow: Down 3">
            <a:extLst>
              <a:ext uri="{FF2B5EF4-FFF2-40B4-BE49-F238E27FC236}">
                <a16:creationId xmlns:a16="http://schemas.microsoft.com/office/drawing/2014/main" id="{9E8551E7-BB62-44B1-94F9-37BBF62B0F7E}"/>
              </a:ext>
            </a:extLst>
          </p:cNvPr>
          <p:cNvSpPr/>
          <p:nvPr/>
        </p:nvSpPr>
        <p:spPr>
          <a:xfrm>
            <a:off x="1768510" y="3937068"/>
            <a:ext cx="301450" cy="41636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10C3C7F-2120-4EC8-AA40-333AB86C94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84021" y="1745042"/>
            <a:ext cx="5996657" cy="451853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97982D5-3B11-481E-952B-87BECBFF4341}"/>
              </a:ext>
            </a:extLst>
          </p:cNvPr>
          <p:cNvSpPr txBox="1"/>
          <p:nvPr/>
        </p:nvSpPr>
        <p:spPr>
          <a:xfrm>
            <a:off x="6933362" y="6313379"/>
            <a:ext cx="3617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Calling the ProductSet in browser</a:t>
            </a:r>
          </a:p>
        </p:txBody>
      </p:sp>
    </p:spTree>
    <p:extLst>
      <p:ext uri="{BB962C8B-B14F-4D97-AF65-F5344CB8AC3E}">
        <p14:creationId xmlns:p14="http://schemas.microsoft.com/office/powerpoint/2010/main" val="28840580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 pitchFamily="34" charset="0"/>
              </a:rPr>
              <a:t>Go to DPC Extension class of our service and redefine the method  PRODUCTSET_GET_ENTITY and put the below provided code. 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5841C0E6-B7A1-447B-B516-FCCE8EB87DB6}"/>
              </a:ext>
            </a:extLst>
          </p:cNvPr>
          <p:cNvSpPr txBox="1">
            <a:spLocks/>
          </p:cNvSpPr>
          <p:nvPr/>
        </p:nvSpPr>
        <p:spPr>
          <a:xfrm>
            <a:off x="261763" y="188641"/>
            <a:ext cx="10198571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IN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+mn-ea"/>
                <a:cs typeface="+mn-cs"/>
              </a:rPr>
              <a:t>Building Get Entity Method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E3CD4BA-9E68-468B-9A3E-969C71127C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355" r="25109" b="8792"/>
          <a:stretch/>
        </p:blipFill>
        <p:spPr>
          <a:xfrm>
            <a:off x="261763" y="1874686"/>
            <a:ext cx="4938973" cy="3774230"/>
          </a:xfrm>
          <a:prstGeom prst="rect">
            <a:avLst/>
          </a:prstGeom>
        </p:spPr>
      </p:pic>
      <p:pic>
        <p:nvPicPr>
          <p:cNvPr id="9" name="Picture 8">
            <a:hlinkClick r:id="rId4"/>
            <a:extLst>
              <a:ext uri="{FF2B5EF4-FFF2-40B4-BE49-F238E27FC236}">
                <a16:creationId xmlns:a16="http://schemas.microsoft.com/office/drawing/2014/main" id="{C4E513FD-DAB7-45B8-A5D6-D960641D03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4364" y="1874686"/>
            <a:ext cx="5363014" cy="3773451"/>
          </a:xfrm>
          <a:prstGeom prst="rect">
            <a:avLst/>
          </a:prstGeom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0610EDB4-92BC-4836-9A28-84F79F27DFB2}"/>
              </a:ext>
            </a:extLst>
          </p:cNvPr>
          <p:cNvSpPr/>
          <p:nvPr/>
        </p:nvSpPr>
        <p:spPr>
          <a:xfrm>
            <a:off x="5548364" y="3690981"/>
            <a:ext cx="773723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8B85F4D-EEBC-41D9-9301-7B39CF8ACDCA}"/>
              </a:ext>
            </a:extLst>
          </p:cNvPr>
          <p:cNvSpPr txBox="1"/>
          <p:nvPr/>
        </p:nvSpPr>
        <p:spPr>
          <a:xfrm>
            <a:off x="6734464" y="5755744"/>
            <a:ext cx="48095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Code for PRODUCTSET_GET_ENTITY:</a:t>
            </a:r>
          </a:p>
          <a:p>
            <a:r>
              <a:rPr lang="en-US" dirty="0" err="1">
                <a:hlinkClick r:id="rId4"/>
              </a:rPr>
              <a:t>GetEntity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99563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Postman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1386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 defTabSz="914126">
              <a:buFontTx/>
              <a:buChar char="-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Postman is a free tool which can be used to test any kind of REST/OData Services outside of the system. This allows us to consume the data as if an external consumer would really do.</a:t>
            </a:r>
          </a:p>
          <a:p>
            <a:pPr marL="285750" indent="-285750" algn="just" defTabSz="914126">
              <a:buFontTx/>
              <a:buChar char="-"/>
            </a:pP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Postman is an API platform for building and using APIs. Postman simplifies each step of the API lifecycle and streamlines collaboration so you can create better APIs—faster.</a:t>
            </a:r>
            <a:endParaRPr kumimoji="0" lang="en-US" sz="1799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 panose="020F0502020204030204" pitchFamily="34" charset="0"/>
            </a:endParaRPr>
          </a:p>
          <a:p>
            <a:pPr marL="285750" indent="-285750" algn="just" defTabSz="914126">
              <a:buFontTx/>
              <a:buChar char="-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As an ABAP developer, you can develop postman collection and deliver it to Fiori Developers for consumption to showcase, what our service is capable of.</a:t>
            </a:r>
          </a:p>
          <a:p>
            <a:pPr marL="285750" indent="-285750" algn="just" defTabSz="914126">
              <a:buFontTx/>
              <a:buChar char="-"/>
            </a:pPr>
            <a:r>
              <a:rPr lang="en-US" dirty="0">
                <a:solidFill>
                  <a:srgbClr val="202124"/>
                </a:solidFill>
              </a:rPr>
              <a:t>Postman can run GET, POST, PUT, PATCH, MERGE, DELETE, and various other request methods as well, and has utilities to help with developing APIs. </a:t>
            </a:r>
            <a:r>
              <a:rPr lang="en-US" b="1" dirty="0">
                <a:solidFill>
                  <a:srgbClr val="202124"/>
                </a:solidFill>
              </a:rPr>
              <a:t>Free and paid versions</a:t>
            </a:r>
            <a:r>
              <a:rPr lang="en-US" dirty="0">
                <a:solidFill>
                  <a:srgbClr val="202124"/>
                </a:solidFill>
              </a:rPr>
              <a:t> are available for Mac, Windows, Linux, and as a Chrome app.</a:t>
            </a:r>
          </a:p>
          <a:p>
            <a:pPr marL="285750" indent="-285750" algn="just" defTabSz="914126">
              <a:buFontTx/>
              <a:buChar char="-"/>
            </a:pPr>
            <a:r>
              <a:rPr lang="en-US" dirty="0">
                <a:solidFill>
                  <a:srgbClr val="202124"/>
                </a:solidFill>
              </a:rPr>
              <a:t>You can Download the postman tool from the link give below: </a:t>
            </a:r>
            <a:r>
              <a:rPr lang="en-US" dirty="0">
                <a:hlinkClick r:id="rId3"/>
              </a:rPr>
              <a:t>https://www.postman.com/downloads/</a:t>
            </a:r>
            <a:endParaRPr lang="en-US" dirty="0"/>
          </a:p>
          <a:p>
            <a:pPr lvl="1" algn="just" defTabSz="914126"/>
            <a:endParaRPr lang="en-US" sz="1799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0E200E29-E2BB-4F85-8893-32CE3DF7F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0305" y="4290188"/>
            <a:ext cx="1788722" cy="1788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17072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Postman App Layout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below screen shot shows a basic layout of a request in Postman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3E7E9B-D63E-4F2A-B36D-DB78953A8B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507" y="1325025"/>
            <a:ext cx="9756155" cy="5388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0401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TM10001103[[fn=Headlines]]</Template>
  <TotalTime>18072</TotalTime>
  <Words>1369</Words>
  <Application>Microsoft Office PowerPoint</Application>
  <PresentationFormat>Widescreen</PresentationFormat>
  <Paragraphs>147</Paragraphs>
  <Slides>25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Arial</vt:lpstr>
      <vt:lpstr>Calibri</vt:lpstr>
      <vt:lpstr>Calibri Light</vt:lpstr>
      <vt:lpstr>Cooper Black</vt:lpstr>
      <vt:lpstr>Segoe UI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MD Junaed</dc:creator>
  <cp:lastModifiedBy>Anubhav Oberoy</cp:lastModifiedBy>
  <cp:revision>752</cp:revision>
  <dcterms:created xsi:type="dcterms:W3CDTF">2016-07-10T03:33:26Z</dcterms:created>
  <dcterms:modified xsi:type="dcterms:W3CDTF">2023-03-02T09:37:53Z</dcterms:modified>
</cp:coreProperties>
</file>